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FFB"/>
    <a:srgbClr val="CFC0ED"/>
    <a:srgbClr val="E7DFF6"/>
    <a:srgbClr val="381F6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78"/>
  </p:normalViewPr>
  <p:slideViewPr>
    <p:cSldViewPr snapToGrid="0" snapToObjects="1" showGuides="1">
      <p:cViewPr varScale="1">
        <p:scale>
          <a:sx n="29" d="100"/>
          <a:sy n="29" d="100"/>
        </p:scale>
        <p:origin x="516"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3.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786255"/>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00045"/>
            <a:ext cx="11239500" cy="600164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The HETDEX dataset in 2020 had over 215 million spectra, in 2023 the data has grown to hundreds of millions more. In order to maximize our discovery space, we need to push our detections to low signal-to-noise (very noisy data), so we need to find a robust way to differentiate between true astrophysical objects and noise features in the data catalog. Historically ML algorithms struggle with differentiating real spectra and noise spectra. The motivation for this project was to implement an algorithm to solve this problem specifically. This will allow for more high-redshift sources to be studied, which will help us learn more about the period of reionization in the universe.</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18914982"/>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0496348"/>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68874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2324066"/>
            <a:ext cx="11277600" cy="304698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all my peers in GEVIP for their support and wisdom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5078316"/>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a:t>
            </a:r>
            <a:r>
              <a:rPr lang="en-US" sz="6600" dirty="0">
                <a:latin typeface="Neue Haas Grotesk Text Pro" panose="020B0504020202020204" pitchFamily="34" charset="0"/>
                <a:cs typeface="Arial" panose="020B0604020202020204" pitchFamily="34" charset="0"/>
              </a:rPr>
              <a:t>Oscar Chavez</a:t>
            </a:r>
            <a:r>
              <a:rPr lang="en-US" sz="6600" baseline="30000" dirty="0">
                <a:latin typeface="Neue Haas Grotesk Text Pro" panose="020B0504020202020204" pitchFamily="34" charset="0"/>
                <a:cs typeface="Arial" panose="020B0604020202020204" pitchFamily="34" charset="0"/>
              </a:rPr>
              <a:t>2</a:t>
            </a:r>
            <a:r>
              <a:rPr lang="en-US" sz="6600" dirty="0">
                <a:latin typeface="Neue Haas Grotesk Text Pro" panose="020B0504020202020204" pitchFamily="34" charset="0"/>
                <a:cs typeface="Arial" panose="020B0604020202020204" pitchFamily="34" charset="0"/>
              </a:rPr>
              <a:t>, Gene Leung</a:t>
            </a:r>
            <a:r>
              <a:rPr lang="en-US" sz="6600" baseline="30000" dirty="0">
                <a:latin typeface="Neue Haas Grotesk Text Pro" panose="020B0504020202020204" pitchFamily="34" charset="0"/>
                <a:cs typeface="Arial" panose="020B0604020202020204" pitchFamily="34" charset="0"/>
              </a:rPr>
              <a:t>2</a:t>
            </a:r>
            <a:r>
              <a:rPr lang="en-US" sz="6600" dirty="0">
                <a:latin typeface="Neue Haas Grotesk Text Pro" panose="020B0504020202020204" pitchFamily="34" charset="0"/>
                <a:cs typeface="Arial" panose="020B0604020202020204" pitchFamily="34" charset="0"/>
              </a:rPr>
              <a:t>, Steven Finkelstein</a:t>
            </a:r>
            <a:r>
              <a:rPr lang="en-US" sz="6600"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702636" y="29495738"/>
            <a:ext cx="7847554" cy="5927592"/>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2000" i="1" dirty="0" err="1">
                <a:latin typeface="Neue Haas Grotesk Text Pro" panose="020B0504020202020204" pitchFamily="34" charset="0"/>
                <a:cs typeface="Arial" panose="020B0604020202020204" pitchFamily="34" charset="0"/>
              </a:rPr>
              <a:t>gini</a:t>
            </a:r>
            <a:r>
              <a:rPr lang="en-US" sz="20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3566332"/>
            <a:ext cx="11239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4: Two tables. The top table is our true positives (predicted high-redshift classified correctly as high redshift), our true negatives (predicted noise classified correctly as noise), our false positives (predicted high-redshift but is noise), and our false negatives (predicted noise but is high-redshift). The bottom table contains our metric scores.</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71571" y="34675951"/>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5274029"/>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26847465"/>
            <a:ext cx="112776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Gebhardt, Karl, et al. "The Hobby–Eberly telescope dark energy experiment (HETDEX) survey design, reductions, and detections." The Astrophysical Journal 923.2 (2021): 217.</a:t>
            </a:r>
          </a:p>
          <a:p>
            <a:r>
              <a:rPr lang="en-US" sz="3200" dirty="0" err="1">
                <a:latin typeface="Neue Haas Grotesk Text Pro" panose="020B0504020202020204" pitchFamily="34" charset="0"/>
                <a:cs typeface="Arial" panose="020B0604020202020204" pitchFamily="34" charset="0"/>
              </a:rPr>
              <a:t>Mentuch</a:t>
            </a:r>
            <a:r>
              <a:rPr lang="en-US" sz="3200" dirty="0">
                <a:latin typeface="Neue Haas Grotesk Text Pro" panose="020B0504020202020204" pitchFamily="34" charset="0"/>
                <a:cs typeface="Arial" panose="020B0604020202020204" pitchFamily="34" charset="0"/>
              </a:rPr>
              <a:t> Cooper, E. et al, "HETDEX Public Source Catalog</a:t>
            </a:r>
          </a:p>
          <a:p>
            <a:r>
              <a:rPr lang="en-US" sz="3200" dirty="0">
                <a:latin typeface="Neue Haas Grotesk Text Pro" panose="020B0504020202020204" pitchFamily="34" charset="0"/>
                <a:cs typeface="Arial" panose="020B0604020202020204" pitchFamily="34" charset="0"/>
              </a:rPr>
              <a:t>   1: 280K Sources including over 50K Lyman Alpha Emitters</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graphicFrame>
        <p:nvGraphicFramePr>
          <p:cNvPr id="11" name="Table 14">
            <a:extLst>
              <a:ext uri="{FF2B5EF4-FFF2-40B4-BE49-F238E27FC236}">
                <a16:creationId xmlns:a16="http://schemas.microsoft.com/office/drawing/2014/main" id="{DA22F576-BEB0-6C1D-8F07-CF855F9816F9}"/>
              </a:ext>
            </a:extLst>
          </p:cNvPr>
          <p:cNvGraphicFramePr>
            <a:graphicFrameLocks noGrp="1"/>
          </p:cNvGraphicFramePr>
          <p:nvPr>
            <p:extLst>
              <p:ext uri="{D42A27DB-BD31-4B8C-83A1-F6EECF244321}">
                <p14:modId xmlns:p14="http://schemas.microsoft.com/office/powerpoint/2010/main" val="2554770444"/>
              </p:ext>
            </p:extLst>
          </p:nvPr>
        </p:nvGraphicFramePr>
        <p:xfrm>
          <a:off x="38574134" y="10035865"/>
          <a:ext cx="11260664" cy="1404258"/>
        </p:xfrm>
        <a:graphic>
          <a:graphicData uri="http://schemas.openxmlformats.org/drawingml/2006/table">
            <a:tbl>
              <a:tblPr firstRow="1" bandRow="1">
                <a:tableStyleId>{5C22544A-7EE6-4342-B048-85BDC9FD1C3A}</a:tableStyleId>
              </a:tblPr>
              <a:tblGrid>
                <a:gridCol w="2815166">
                  <a:extLst>
                    <a:ext uri="{9D8B030D-6E8A-4147-A177-3AD203B41FA5}">
                      <a16:colId xmlns:a16="http://schemas.microsoft.com/office/drawing/2014/main" val="2818325140"/>
                    </a:ext>
                  </a:extLst>
                </a:gridCol>
                <a:gridCol w="2815166">
                  <a:extLst>
                    <a:ext uri="{9D8B030D-6E8A-4147-A177-3AD203B41FA5}">
                      <a16:colId xmlns:a16="http://schemas.microsoft.com/office/drawing/2014/main" val="2356381335"/>
                    </a:ext>
                  </a:extLst>
                </a:gridCol>
                <a:gridCol w="2815166">
                  <a:extLst>
                    <a:ext uri="{9D8B030D-6E8A-4147-A177-3AD203B41FA5}">
                      <a16:colId xmlns:a16="http://schemas.microsoft.com/office/drawing/2014/main" val="1027765809"/>
                    </a:ext>
                  </a:extLst>
                </a:gridCol>
                <a:gridCol w="2815166">
                  <a:extLst>
                    <a:ext uri="{9D8B030D-6E8A-4147-A177-3AD203B41FA5}">
                      <a16:colId xmlns:a16="http://schemas.microsoft.com/office/drawing/2014/main" val="46245041"/>
                    </a:ext>
                  </a:extLst>
                </a:gridCol>
              </a:tblGrid>
              <a:tr h="702129">
                <a:tc>
                  <a:txBody>
                    <a:bodyPr/>
                    <a:lstStyle/>
                    <a:p>
                      <a:pPr algn="ctr"/>
                      <a:r>
                        <a:rPr lang="en-US" sz="2400" dirty="0"/>
                        <a:t>True Positive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True Negative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False Positive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False Negative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extLst>
                  <a:ext uri="{0D108BD9-81ED-4DB2-BD59-A6C34878D82A}">
                    <a16:rowId xmlns:a16="http://schemas.microsoft.com/office/drawing/2014/main" val="2102212861"/>
                  </a:ext>
                </a:extLst>
              </a:tr>
              <a:tr h="702129">
                <a:tc>
                  <a:txBody>
                    <a:bodyPr/>
                    <a:lstStyle/>
                    <a:p>
                      <a:pPr algn="ctr"/>
                      <a:r>
                        <a:rPr lang="en-US" sz="2400" dirty="0"/>
                        <a:t>2985</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2928</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55</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32</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extLst>
                  <a:ext uri="{0D108BD9-81ED-4DB2-BD59-A6C34878D82A}">
                    <a16:rowId xmlns:a16="http://schemas.microsoft.com/office/drawing/2014/main" val="2163339243"/>
                  </a:ext>
                </a:extLst>
              </a:tr>
            </a:tbl>
          </a:graphicData>
        </a:graphic>
      </p:graphicFrame>
      <p:pic>
        <p:nvPicPr>
          <p:cNvPr id="15" name="Picture 14">
            <a:extLst>
              <a:ext uri="{FF2B5EF4-FFF2-40B4-BE49-F238E27FC236}">
                <a16:creationId xmlns:a16="http://schemas.microsoft.com/office/drawing/2014/main" id="{C3727F3C-63A9-0841-DF02-38039D248A9D}"/>
              </a:ext>
            </a:extLst>
          </p:cNvPr>
          <p:cNvPicPr>
            <a:picLocks noChangeAspect="1"/>
          </p:cNvPicPr>
          <p:nvPr/>
        </p:nvPicPr>
        <p:blipFill>
          <a:blip r:embed="rId19"/>
          <a:stretch>
            <a:fillRect/>
          </a:stretch>
        </p:blipFill>
        <p:spPr>
          <a:xfrm>
            <a:off x="61158244" y="11838959"/>
            <a:ext cx="8145012" cy="6087325"/>
          </a:xfrm>
          <a:prstGeom prst="rect">
            <a:avLst/>
          </a:prstGeom>
        </p:spPr>
      </p:pic>
      <p:pic>
        <p:nvPicPr>
          <p:cNvPr id="20" name="Picture 19">
            <a:extLst>
              <a:ext uri="{FF2B5EF4-FFF2-40B4-BE49-F238E27FC236}">
                <a16:creationId xmlns:a16="http://schemas.microsoft.com/office/drawing/2014/main" id="{A5A669A5-E6E5-7E63-1F09-70DDAF4A8911}"/>
              </a:ext>
            </a:extLst>
          </p:cNvPr>
          <p:cNvPicPr>
            <a:picLocks noChangeAspect="1"/>
          </p:cNvPicPr>
          <p:nvPr/>
        </p:nvPicPr>
        <p:blipFill>
          <a:blip r:embed="rId20"/>
          <a:stretch>
            <a:fillRect/>
          </a:stretch>
        </p:blipFill>
        <p:spPr>
          <a:xfrm>
            <a:off x="54779359" y="13174304"/>
            <a:ext cx="1286054" cy="752580"/>
          </a:xfrm>
          <a:prstGeom prst="rect">
            <a:avLst/>
          </a:prstGeom>
        </p:spPr>
      </p:pic>
      <p:graphicFrame>
        <p:nvGraphicFramePr>
          <p:cNvPr id="43" name="Table 14">
            <a:extLst>
              <a:ext uri="{FF2B5EF4-FFF2-40B4-BE49-F238E27FC236}">
                <a16:creationId xmlns:a16="http://schemas.microsoft.com/office/drawing/2014/main" id="{F73D0AF9-4A7C-14EC-965E-7BF1ABCBF69D}"/>
              </a:ext>
            </a:extLst>
          </p:cNvPr>
          <p:cNvGraphicFramePr>
            <a:graphicFrameLocks noGrp="1"/>
          </p:cNvGraphicFramePr>
          <p:nvPr>
            <p:extLst>
              <p:ext uri="{D42A27DB-BD31-4B8C-83A1-F6EECF244321}">
                <p14:modId xmlns:p14="http://schemas.microsoft.com/office/powerpoint/2010/main" val="2002139499"/>
              </p:ext>
            </p:extLst>
          </p:nvPr>
        </p:nvGraphicFramePr>
        <p:xfrm>
          <a:off x="38582603" y="11888905"/>
          <a:ext cx="11260664" cy="1404258"/>
        </p:xfrm>
        <a:graphic>
          <a:graphicData uri="http://schemas.openxmlformats.org/drawingml/2006/table">
            <a:tbl>
              <a:tblPr firstRow="1" bandRow="1">
                <a:tableStyleId>{5C22544A-7EE6-4342-B048-85BDC9FD1C3A}</a:tableStyleId>
              </a:tblPr>
              <a:tblGrid>
                <a:gridCol w="2815166">
                  <a:extLst>
                    <a:ext uri="{9D8B030D-6E8A-4147-A177-3AD203B41FA5}">
                      <a16:colId xmlns:a16="http://schemas.microsoft.com/office/drawing/2014/main" val="2818325140"/>
                    </a:ext>
                  </a:extLst>
                </a:gridCol>
                <a:gridCol w="2815166">
                  <a:extLst>
                    <a:ext uri="{9D8B030D-6E8A-4147-A177-3AD203B41FA5}">
                      <a16:colId xmlns:a16="http://schemas.microsoft.com/office/drawing/2014/main" val="2356381335"/>
                    </a:ext>
                  </a:extLst>
                </a:gridCol>
                <a:gridCol w="2815166">
                  <a:extLst>
                    <a:ext uri="{9D8B030D-6E8A-4147-A177-3AD203B41FA5}">
                      <a16:colId xmlns:a16="http://schemas.microsoft.com/office/drawing/2014/main" val="1027765809"/>
                    </a:ext>
                  </a:extLst>
                </a:gridCol>
                <a:gridCol w="2815166">
                  <a:extLst>
                    <a:ext uri="{9D8B030D-6E8A-4147-A177-3AD203B41FA5}">
                      <a16:colId xmlns:a16="http://schemas.microsoft.com/office/drawing/2014/main" val="46245041"/>
                    </a:ext>
                  </a:extLst>
                </a:gridCol>
              </a:tblGrid>
              <a:tr h="702129">
                <a:tc>
                  <a:txBody>
                    <a:bodyPr/>
                    <a:lstStyle/>
                    <a:p>
                      <a:pPr algn="ctr"/>
                      <a:r>
                        <a:rPr lang="en-US" sz="2400" dirty="0"/>
                        <a:t>Accuracy</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Precision</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Recall</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F1 Score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extLst>
                  <a:ext uri="{0D108BD9-81ED-4DB2-BD59-A6C34878D82A}">
                    <a16:rowId xmlns:a16="http://schemas.microsoft.com/office/drawing/2014/main" val="2102212861"/>
                  </a:ext>
                </a:extLst>
              </a:tr>
              <a:tr h="702129">
                <a:tc>
                  <a:txBody>
                    <a:bodyPr/>
                    <a:lstStyle/>
                    <a:p>
                      <a:pPr algn="ctr"/>
                      <a:r>
                        <a:rPr lang="en-US" sz="2400" dirty="0"/>
                        <a:t>98.55%</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98.19%</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98.93%</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98.6%</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extLst>
                  <a:ext uri="{0D108BD9-81ED-4DB2-BD59-A6C34878D82A}">
                    <a16:rowId xmlns:a16="http://schemas.microsoft.com/office/drawing/2014/main" val="2163339243"/>
                  </a:ext>
                </a:extLst>
              </a:tr>
            </a:tbl>
          </a:graphicData>
        </a:graphic>
      </p:graphicFrame>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10202</TotalTime>
  <Words>5335</Words>
  <Application>Microsoft Office PowerPoint</Application>
  <PresentationFormat>Custom</PresentationFormat>
  <Paragraphs>241</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Davila, Nicholas M</cp:lastModifiedBy>
  <cp:revision>129</cp:revision>
  <cp:lastPrinted>2018-05-29T17:54:30Z</cp:lastPrinted>
  <dcterms:created xsi:type="dcterms:W3CDTF">2018-05-04T16:01:53Z</dcterms:created>
  <dcterms:modified xsi:type="dcterms:W3CDTF">2023-05-02T18:50:44Z</dcterms:modified>
</cp:coreProperties>
</file>